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1" r:id="rId1"/>
  </p:sldMasterIdLst>
  <p:notesMasterIdLst>
    <p:notesMasterId r:id="rId12"/>
  </p:notesMasterIdLst>
  <p:sldIdLst>
    <p:sldId id="256" r:id="rId2"/>
    <p:sldId id="257" r:id="rId3"/>
    <p:sldId id="259" r:id="rId4"/>
    <p:sldId id="258" r:id="rId5"/>
    <p:sldId id="260" r:id="rId6"/>
    <p:sldId id="261" r:id="rId7"/>
    <p:sldId id="262" r:id="rId8"/>
    <p:sldId id="263" r:id="rId9"/>
    <p:sldId id="264" r:id="rId10"/>
    <p:sldId id="265" r:id="rId11"/>
  </p:sldIdLst>
  <p:sldSz cx="14630400" cy="8229600"/>
  <p:notesSz cx="8229600" cy="14630400"/>
  <p:embeddedFontLst>
    <p:embeddedFont>
      <p:font typeface="思源黑体-思源黑体-Medium" panose="020B0604020202020204" charset="-128"/>
      <p:regular r:id="rId13"/>
    </p:embeddedFont>
    <p:embeddedFont>
      <p:font typeface="Tw Cen MT" panose="020B0602020104020603" pitchFamily="34" charset="0"/>
      <p:regular r:id="rId14"/>
      <p:bold r:id="rId15"/>
      <p:italic r:id="rId16"/>
      <p:boldItalic r:id="rId17"/>
    </p:embeddedFont>
    <p:embeddedFont>
      <p:font typeface="Tw Cen MT Condensed" panose="020B0606020104020203" pitchFamily="34" charset="0"/>
      <p:regular r:id="rId18"/>
      <p:bold r:id="rId19"/>
    </p:embeddedFont>
    <p:embeddedFont>
      <p:font typeface="Wingdings 3" panose="05040102010807070707" pitchFamily="18" charset="2"/>
      <p:regular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210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4630400" cy="54864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48640" y="5952164"/>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Subtitle 2"/>
          <p:cNvSpPr>
            <a:spLocks noGrp="1"/>
          </p:cNvSpPr>
          <p:nvPr>
            <p:ph type="subTitle" idx="1"/>
          </p:nvPr>
        </p:nvSpPr>
        <p:spPr>
          <a:xfrm>
            <a:off x="10332720" y="5952164"/>
            <a:ext cx="3840480" cy="1755648"/>
          </a:xfrm>
        </p:spPr>
        <p:txBody>
          <a:bodyPr lIns="91440" rIns="91440" anchor="ctr">
            <a:normAutofit/>
          </a:bodyPr>
          <a:lstStyle>
            <a:lvl1pPr marL="0" indent="0" algn="l">
              <a:lnSpc>
                <a:spcPct val="100000"/>
              </a:lnSpc>
              <a:spcBef>
                <a:spcPts val="0"/>
              </a:spcBef>
              <a:buNone/>
              <a:defRPr sz="2160">
                <a:solidFill>
                  <a:schemeClr val="tx1">
                    <a:lumMod val="95000"/>
                    <a:lumOff val="5000"/>
                  </a:schemeClr>
                </a:solidFill>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vl6pPr marL="2743200" indent="0" algn="ctr">
              <a:buNone/>
              <a:defRPr sz="2160"/>
            </a:lvl6pPr>
            <a:lvl7pPr marL="3291840" indent="0" algn="ctr">
              <a:buNone/>
              <a:defRPr sz="2160"/>
            </a:lvl7pPr>
            <a:lvl8pPr marL="3840480" indent="0" algn="ctr">
              <a:buNone/>
              <a:defRPr sz="2160"/>
            </a:lvl8pPr>
            <a:lvl9pPr marL="438912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2/24/2026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1220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2/24/2026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0248989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914400"/>
            <a:ext cx="3154680" cy="649224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188721" y="914400"/>
            <a:ext cx="9098280" cy="64922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2/24/2026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2070080" y="71116"/>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67023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STER_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480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2/24/2026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94428938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4630400" cy="54864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5952164"/>
            <a:ext cx="9326880" cy="1755648"/>
          </a:xfrm>
        </p:spPr>
        <p:txBody>
          <a:bodyPr anchor="ctr">
            <a:normAutofit/>
          </a:bodyPr>
          <a:lstStyle>
            <a:lvl1pPr algn="r">
              <a:defRPr sz="6000" b="0" spc="240" baseline="0"/>
            </a:lvl1pPr>
          </a:lstStyle>
          <a:p>
            <a:r>
              <a:rPr lang="en-US"/>
              <a:t>Click to edit Master title style</a:t>
            </a:r>
            <a:endParaRPr lang="en-US" dirty="0"/>
          </a:p>
        </p:txBody>
      </p:sp>
      <p:sp>
        <p:nvSpPr>
          <p:cNvPr id="3" name="Text Placeholder 2"/>
          <p:cNvSpPr>
            <a:spLocks noGrp="1"/>
          </p:cNvSpPr>
          <p:nvPr>
            <p:ph type="body" idx="1"/>
          </p:nvPr>
        </p:nvSpPr>
        <p:spPr>
          <a:xfrm>
            <a:off x="10332720" y="5952164"/>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2/24/2026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24212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28954" y="702259"/>
            <a:ext cx="11664086" cy="179953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228952"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87184"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2/24/2026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6542764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28954" y="2615563"/>
            <a:ext cx="5705856" cy="987552"/>
          </a:xfrm>
        </p:spPr>
        <p:txBody>
          <a:bodyPr lIns="137160" rIns="137160" anchor="ctr">
            <a:normAutofit/>
          </a:bodyPr>
          <a:lstStyle>
            <a:lvl1pPr marL="0" indent="0">
              <a:spcBef>
                <a:spcPts val="0"/>
              </a:spcBef>
              <a:spcAft>
                <a:spcPts val="0"/>
              </a:spcAft>
              <a:buNone/>
              <a:defRPr sz="2760" b="0" cap="none" baseline="0">
                <a:solidFill>
                  <a:schemeClr val="accent1"/>
                </a:solidFill>
                <a:latin typeface="+mn-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28954"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189066" y="2615563"/>
            <a:ext cx="5705856" cy="987552"/>
          </a:xfrm>
        </p:spPr>
        <p:txBody>
          <a:bodyPr lIns="137160" rIns="137160" anchor="ctr">
            <a:normAutofit/>
          </a:bodyPr>
          <a:lstStyle>
            <a:lvl1pPr marL="0" indent="0">
              <a:spcBef>
                <a:spcPts val="0"/>
              </a:spcBef>
              <a:spcAft>
                <a:spcPts val="0"/>
              </a:spcAft>
              <a:buNone/>
              <a:defRPr lang="en-US" sz="2760" b="0" kern="1200" cap="none" baseline="0" dirty="0">
                <a:solidFill>
                  <a:schemeClr val="accent1"/>
                </a:solidFill>
                <a:latin typeface="+mn-lt"/>
                <a:ea typeface="+mn-ea"/>
                <a:cs typeface="+mn-cs"/>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marL="0" lvl="0" indent="0" algn="l" defTabSz="1097280" rtl="0" eaLnBrk="1" latinLnBrk="0" hangingPunct="1">
              <a:lnSpc>
                <a:spcPct val="90000"/>
              </a:lnSpc>
              <a:spcBef>
                <a:spcPts val="2160"/>
              </a:spcBef>
              <a:buNone/>
            </a:pPr>
            <a:r>
              <a:rPr lang="en-US"/>
              <a:t>Click to edit Master text styles</a:t>
            </a:r>
          </a:p>
        </p:txBody>
      </p:sp>
      <p:sp>
        <p:nvSpPr>
          <p:cNvPr id="6" name="Content Placeholder 5"/>
          <p:cNvSpPr>
            <a:spLocks noGrp="1"/>
          </p:cNvSpPr>
          <p:nvPr>
            <p:ph sz="quarter" idx="4"/>
          </p:nvPr>
        </p:nvSpPr>
        <p:spPr>
          <a:xfrm>
            <a:off x="7189066"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2/24/2026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989763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2/24/2026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26574092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2/24/2026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51662611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228954" y="565811"/>
            <a:ext cx="5266944" cy="2084832"/>
          </a:xfrm>
        </p:spPr>
        <p:txBody>
          <a:bodyPr>
            <a:noAutofit/>
          </a:bodyPr>
          <a:lstStyle>
            <a:lvl1pPr>
              <a:lnSpc>
                <a:spcPct val="80000"/>
              </a:lnSpc>
              <a:defRPr sz="4800"/>
            </a:lvl1pPr>
          </a:lstStyle>
          <a:p>
            <a:r>
              <a:rPr lang="en-US"/>
              <a:t>Click to edit Master title style</a:t>
            </a:r>
            <a:endParaRPr lang="en-US" dirty="0"/>
          </a:p>
        </p:txBody>
      </p:sp>
      <p:sp>
        <p:nvSpPr>
          <p:cNvPr id="3" name="Content Placeholder 2"/>
          <p:cNvSpPr>
            <a:spLocks noGrp="1"/>
          </p:cNvSpPr>
          <p:nvPr>
            <p:ph idx="1"/>
          </p:nvPr>
        </p:nvSpPr>
        <p:spPr>
          <a:xfrm>
            <a:off x="6858000" y="987552"/>
            <a:ext cx="6814109" cy="6221578"/>
          </a:xfrm>
        </p:spPr>
        <p:txBody>
          <a:bodyPr/>
          <a:lstStyle>
            <a:lvl1pPr>
              <a:defRPr sz="2880"/>
            </a:lvl1pPr>
            <a:lvl2pPr>
              <a:defRPr sz="240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28954" y="2709007"/>
            <a:ext cx="5266944" cy="4514753"/>
          </a:xfrm>
        </p:spPr>
        <p:txBody>
          <a:bodyPr lIns="91440" rIns="91440">
            <a:normAutofit/>
          </a:bodyPr>
          <a:lstStyle>
            <a:lvl1pPr marL="0" indent="0">
              <a:lnSpc>
                <a:spcPct val="108000"/>
              </a:lnSpc>
              <a:spcBef>
                <a:spcPts val="720"/>
              </a:spcBef>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2/24/2026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074455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5952166"/>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4626742" cy="5486400"/>
          </a:xfrm>
          <a:solidFill>
            <a:schemeClr val="accent1">
              <a:lumMod val="60000"/>
              <a:lumOff val="40000"/>
            </a:schemeClr>
          </a:solidFill>
        </p:spPr>
        <p:txBody>
          <a:bodyPr lIns="457200" tIns="365760" rIns="45720" bIns="45720"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332720" y="5952166"/>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2/24/2026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17277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8954" y="702259"/>
            <a:ext cx="11664086" cy="179953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28954" y="2743200"/>
            <a:ext cx="11664088" cy="4828032"/>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28955" y="7764845"/>
            <a:ext cx="2584972"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90298CD5-6C1E-4009-B41F-6DF62E31D3BE}" type="datetimeFigureOut">
              <a:rPr lang="en-US" dirty="0"/>
              <a:pPr/>
              <a:t>2/24/2026</a:t>
            </a:fld>
            <a:endParaRPr lang="en-US" dirty="0"/>
          </a:p>
        </p:txBody>
      </p:sp>
      <p:sp>
        <p:nvSpPr>
          <p:cNvPr id="5" name="Footer Placeholder 4"/>
          <p:cNvSpPr>
            <a:spLocks noGrp="1"/>
          </p:cNvSpPr>
          <p:nvPr>
            <p:ph type="ftr" sz="quarter" idx="3"/>
          </p:nvPr>
        </p:nvSpPr>
        <p:spPr>
          <a:xfrm>
            <a:off x="5811519" y="7764845"/>
            <a:ext cx="7081751" cy="329184"/>
          </a:xfrm>
          <a:prstGeom prst="rect">
            <a:avLst/>
          </a:prstGeom>
        </p:spPr>
        <p:txBody>
          <a:bodyPr vert="horz" lIns="91440" tIns="45720" rIns="91440" bIns="45720" rtlCol="0" anchor="ctr"/>
          <a:lstStyle>
            <a:lvl1pPr algn="r">
              <a:defRPr sz="12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3004800" y="7764845"/>
            <a:ext cx="1168400"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914400" y="991589"/>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304038"/>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hf sldNum="0" hdr="0" ftr="0" dt="0"/>
  <p:txStyles>
    <p:titleStyle>
      <a:lvl1pPr algn="l" defTabSz="1097280" rtl="0" eaLnBrk="1" latinLnBrk="0" hangingPunct="1">
        <a:lnSpc>
          <a:spcPct val="80000"/>
        </a:lnSpc>
        <a:spcBef>
          <a:spcPct val="0"/>
        </a:spcBef>
        <a:buNone/>
        <a:defRPr sz="6000" kern="1200" cap="all" spc="120" baseline="0">
          <a:solidFill>
            <a:schemeClr val="tx1">
              <a:lumMod val="95000"/>
              <a:lumOff val="5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1"/>
        </a:buClr>
        <a:buSzPct val="100000"/>
        <a:buFont typeface="Tw Cen MT" panose="020B0602020104020603" pitchFamily="34" charset="0"/>
        <a:buChar char=" "/>
        <a:defRPr sz="2640" kern="1200">
          <a:solidFill>
            <a:schemeClr val="tx1"/>
          </a:solidFill>
          <a:latin typeface="+mn-lt"/>
          <a:ea typeface="+mn-ea"/>
          <a:cs typeface="+mn-cs"/>
        </a:defRPr>
      </a:lvl1pPr>
      <a:lvl2pPr marL="318211" indent="-164592" algn="l" defTabSz="1097280" rtl="0" eaLnBrk="1" latinLnBrk="0" hangingPunct="1">
        <a:lnSpc>
          <a:spcPct val="90000"/>
        </a:lnSpc>
        <a:spcBef>
          <a:spcPts val="240"/>
        </a:spcBef>
        <a:spcAft>
          <a:spcPts val="480"/>
        </a:spcAft>
        <a:buClr>
          <a:schemeClr val="accent1"/>
        </a:buClr>
        <a:buFont typeface="Wingdings 3" pitchFamily="18" charset="2"/>
        <a:buChar char=""/>
        <a:defRPr sz="2160" kern="1200">
          <a:solidFill>
            <a:schemeClr val="tx1"/>
          </a:solidFill>
          <a:latin typeface="+mn-lt"/>
          <a:ea typeface="+mn-ea"/>
          <a:cs typeface="+mn-cs"/>
        </a:defRPr>
      </a:lvl2pPr>
      <a:lvl3pPr marL="53766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3pPr>
      <a:lvl4pPr marL="71323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4pPr>
      <a:lvl5pPr marL="932688"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5pPr>
      <a:lvl6pPr marL="1097280"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6pPr>
      <a:lvl7pPr marL="1272845"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7pPr>
      <a:lvl8pPr marL="145938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8pPr>
      <a:lvl9pPr marL="163494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0" y="0"/>
            <a:ext cx="14630400" cy="2807208"/>
          </a:xfrm>
          <a:prstGeom prst="rect">
            <a:avLst/>
          </a:prstGeom>
        </p:spPr>
      </p:pic>
      <p:sp>
        <p:nvSpPr>
          <p:cNvPr id="4" name="Text 0"/>
          <p:cNvSpPr/>
          <p:nvPr/>
        </p:nvSpPr>
        <p:spPr>
          <a:xfrm>
            <a:off x="832104" y="3456432"/>
            <a:ext cx="12984480" cy="1024128"/>
          </a:xfrm>
          <a:prstGeom prst="rect">
            <a:avLst/>
          </a:prstGeom>
          <a:noFill/>
          <a:ln/>
        </p:spPr>
        <p:txBody>
          <a:bodyPr wrap="none" lIns="0" tIns="0" rIns="0" bIns="0" rtlCol="0" anchor="ctr"/>
          <a:lstStyle/>
          <a:p>
            <a:pPr marL="0" indent="0" algn="l">
              <a:lnSpc>
                <a:spcPts val="8010"/>
              </a:lnSpc>
              <a:buNone/>
            </a:pPr>
            <a:r>
              <a:rPr lang="en-US" sz="6410" dirty="0">
                <a:solidFill>
                  <a:srgbClr val="5260E3"/>
                </a:solidFill>
                <a:latin typeface="思源黑体-思源黑体-Medium" pitchFamily="34" charset="0"/>
                <a:ea typeface="思源黑体-思源黑体-Medium" pitchFamily="34" charset="-122"/>
                <a:cs typeface="思源黑体-思源黑体-Medium" pitchFamily="34" charset="-120"/>
              </a:rPr>
              <a:t>Smart Sorting System</a:t>
            </a:r>
            <a:endParaRPr lang="en-US" sz="6410" dirty="0"/>
          </a:p>
        </p:txBody>
      </p:sp>
      <p:sp>
        <p:nvSpPr>
          <p:cNvPr id="5" name="Text 1"/>
          <p:cNvSpPr/>
          <p:nvPr/>
        </p:nvSpPr>
        <p:spPr>
          <a:xfrm>
            <a:off x="832104" y="4736592"/>
            <a:ext cx="12984480"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This project focuses on using transfer learning techniques to identify rotten fruits and vegetables. By automating the sorting process, it aims to improve efficiency and accuracy in the agricultural and food industry.</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92EFCC-1BFB-87BE-D607-83CDD0FCC2EE}"/>
              </a:ext>
            </a:extLst>
          </p:cNvPr>
          <p:cNvSpPr txBox="1"/>
          <p:nvPr/>
        </p:nvSpPr>
        <p:spPr>
          <a:xfrm>
            <a:off x="1246872" y="1167573"/>
            <a:ext cx="11892410" cy="6247864"/>
          </a:xfrm>
          <a:prstGeom prst="rect">
            <a:avLst/>
          </a:prstGeom>
          <a:noFill/>
        </p:spPr>
        <p:txBody>
          <a:bodyPr wrap="square" rtlCol="0">
            <a:spAutoFit/>
          </a:bodyPr>
          <a:lstStyle/>
          <a:p>
            <a:r>
              <a:rPr lang="en-US" sz="4000" dirty="0">
                <a:solidFill>
                  <a:srgbClr val="00B0F0"/>
                </a:solidFill>
              </a:rPr>
              <a:t>CONCLUSION:</a:t>
            </a:r>
          </a:p>
          <a:p>
            <a:endParaRPr lang="en-US" sz="4000" dirty="0"/>
          </a:p>
          <a:p>
            <a:r>
              <a:rPr lang="en-US" sz="4000" dirty="0"/>
              <a:t>                 </a:t>
            </a:r>
            <a:r>
              <a:rPr lang="en-US" sz="4000" dirty="0">
                <a:solidFill>
                  <a:srgbClr val="002060"/>
                </a:solidFill>
              </a:rPr>
              <a:t>Smart Sorting using transfer learning effectively automates the detection of rotten fruits and vegetables, improving accuracy and reducing manual effort. By leveraging pre-trained models, it ensures faster, scalable, and reliable quality control—helping reduce food waste and enhance supply chain efficiency.</a:t>
            </a:r>
          </a:p>
          <a:p>
            <a:endParaRPr lang="en-US" sz="4000" dirty="0"/>
          </a:p>
          <a:p>
            <a:r>
              <a:rPr lang="en-US" sz="4000" dirty="0"/>
              <a:t>                     </a:t>
            </a:r>
            <a:endParaRPr lang="en-IN" sz="4000" dirty="0"/>
          </a:p>
        </p:txBody>
      </p:sp>
    </p:spTree>
    <p:extLst>
      <p:ext uri="{BB962C8B-B14F-4D97-AF65-F5344CB8AC3E}">
        <p14:creationId xmlns:p14="http://schemas.microsoft.com/office/powerpoint/2010/main" val="4123546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5097447" y="3142748"/>
            <a:ext cx="950976" cy="1088136"/>
          </a:xfrm>
          <a:prstGeom prst="rect">
            <a:avLst/>
          </a:prstGeom>
        </p:spPr>
      </p:pic>
      <p:pic>
        <p:nvPicPr>
          <p:cNvPr id="4" name="Image 2" descr="preencoded.png"/>
          <p:cNvPicPr>
            <a:picLocks noChangeAspect="1"/>
          </p:cNvPicPr>
          <p:nvPr/>
        </p:nvPicPr>
        <p:blipFill>
          <a:blip r:embed="rId4"/>
          <a:stretch>
            <a:fillRect/>
          </a:stretch>
        </p:blipFill>
        <p:spPr>
          <a:xfrm>
            <a:off x="8435007" y="3142748"/>
            <a:ext cx="950976" cy="1088136"/>
          </a:xfrm>
          <a:prstGeom prst="rect">
            <a:avLst/>
          </a:prstGeom>
        </p:spPr>
      </p:pic>
      <p:pic>
        <p:nvPicPr>
          <p:cNvPr id="5" name="Image 3" descr="preencoded.png"/>
          <p:cNvPicPr>
            <a:picLocks noChangeAspect="1"/>
          </p:cNvPicPr>
          <p:nvPr/>
        </p:nvPicPr>
        <p:blipFill>
          <a:blip r:embed="rId5"/>
          <a:stretch>
            <a:fillRect/>
          </a:stretch>
        </p:blipFill>
        <p:spPr>
          <a:xfrm>
            <a:off x="11836575" y="3142748"/>
            <a:ext cx="822960" cy="1088136"/>
          </a:xfrm>
          <a:prstGeom prst="rect">
            <a:avLst/>
          </a:prstGeom>
        </p:spPr>
      </p:pic>
      <p:pic>
        <p:nvPicPr>
          <p:cNvPr id="6" name="Image 4" descr="preencoded.png"/>
          <p:cNvPicPr>
            <a:picLocks noChangeAspect="1"/>
          </p:cNvPicPr>
          <p:nvPr/>
        </p:nvPicPr>
        <p:blipFill>
          <a:blip r:embed="rId6"/>
          <a:stretch>
            <a:fillRect/>
          </a:stretch>
        </p:blipFill>
        <p:spPr>
          <a:xfrm>
            <a:off x="1769031" y="3142748"/>
            <a:ext cx="950976" cy="1088136"/>
          </a:xfrm>
          <a:prstGeom prst="rect">
            <a:avLst/>
          </a:prstGeom>
        </p:spPr>
      </p:pic>
      <p:sp>
        <p:nvSpPr>
          <p:cNvPr id="7" name="Text 0"/>
          <p:cNvSpPr/>
          <p:nvPr/>
        </p:nvSpPr>
        <p:spPr>
          <a:xfrm>
            <a:off x="882063" y="446862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Branch Name</a:t>
            </a:r>
            <a:endParaRPr lang="en-US" sz="2320" dirty="0"/>
          </a:p>
        </p:txBody>
      </p:sp>
      <p:sp>
        <p:nvSpPr>
          <p:cNvPr id="8" name="Text 1"/>
          <p:cNvSpPr/>
          <p:nvPr/>
        </p:nvSpPr>
        <p:spPr>
          <a:xfrm>
            <a:off x="4219623" y="4980692"/>
            <a:ext cx="271576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Artificial Intelligence and Machine Learning</a:t>
            </a:r>
            <a:endParaRPr lang="en-US" sz="1850" dirty="0"/>
          </a:p>
        </p:txBody>
      </p:sp>
      <p:sp>
        <p:nvSpPr>
          <p:cNvPr id="9" name="Text 2"/>
          <p:cNvSpPr/>
          <p:nvPr/>
        </p:nvSpPr>
        <p:spPr>
          <a:xfrm>
            <a:off x="7548039" y="4980692"/>
            <a:ext cx="2715768" cy="301752"/>
          </a:xfrm>
          <a:prstGeom prst="rect">
            <a:avLst/>
          </a:prstGeom>
          <a:noFill/>
          <a:ln/>
        </p:spPr>
        <p:txBody>
          <a:bodyPr wrap="non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rPr>
              <a:t>Siddamreddy Charan Kumar </a:t>
            </a:r>
            <a:r>
              <a:rPr lang="en-US" sz="1850" dirty="0" err="1">
                <a:solidFill>
                  <a:srgbClr val="3B3B3B"/>
                </a:solidFill>
                <a:latin typeface="思源黑体-思源黑体-Medium" pitchFamily="34" charset="0"/>
                <a:ea typeface="思源黑体-思源黑体-Medium" pitchFamily="34" charset="-122"/>
              </a:rPr>
              <a:t>reddy</a:t>
            </a:r>
            <a:endParaRPr lang="en-US" sz="1850" dirty="0"/>
          </a:p>
        </p:txBody>
      </p:sp>
      <p:sp>
        <p:nvSpPr>
          <p:cNvPr id="10" name="Text 3"/>
          <p:cNvSpPr/>
          <p:nvPr/>
        </p:nvSpPr>
        <p:spPr>
          <a:xfrm>
            <a:off x="450733" y="4777963"/>
            <a:ext cx="3568390" cy="113341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Electronics &amp; Communication Engineering</a:t>
            </a:r>
            <a:endParaRPr lang="en-US" sz="1850" dirty="0"/>
          </a:p>
        </p:txBody>
      </p:sp>
      <p:sp>
        <p:nvSpPr>
          <p:cNvPr id="11" name="Text 4"/>
          <p:cNvSpPr/>
          <p:nvPr/>
        </p:nvSpPr>
        <p:spPr>
          <a:xfrm>
            <a:off x="10696025" y="4656080"/>
            <a:ext cx="3568389" cy="1581912"/>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Shaik Mohammad Kaif, </a:t>
            </a:r>
          </a:p>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Shaik </a:t>
            </a:r>
            <a:r>
              <a:rPr lang="en-US" sz="1850" dirty="0" err="1">
                <a:solidFill>
                  <a:srgbClr val="3B3B3B"/>
                </a:solidFill>
                <a:latin typeface="思源黑体-思源黑体-Medium" pitchFamily="34" charset="0"/>
                <a:ea typeface="思源黑体-思源黑体-Medium" pitchFamily="34" charset="-122"/>
                <a:cs typeface="思源黑体-思源黑体-Medium" pitchFamily="34" charset="-120"/>
              </a:rPr>
              <a:t>Davoodh</a:t>
            </a: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 </a:t>
            </a:r>
          </a:p>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Shaik </a:t>
            </a:r>
            <a:r>
              <a:rPr lang="en-US" sz="1850" dirty="0" err="1">
                <a:solidFill>
                  <a:srgbClr val="3B3B3B"/>
                </a:solidFill>
                <a:latin typeface="思源黑体-思源黑体-Medium" pitchFamily="34" charset="0"/>
                <a:ea typeface="思源黑体-思源黑体-Medium" pitchFamily="34" charset="-122"/>
                <a:cs typeface="思源黑体-思源黑体-Medium" pitchFamily="34" charset="-120"/>
              </a:rPr>
              <a:t>Shabreen</a:t>
            </a:r>
            <a:endParaRPr lang="en-US" sz="1850" dirty="0">
              <a:solidFill>
                <a:srgbClr val="3B3B3B"/>
              </a:solidFill>
              <a:latin typeface="思源黑体-思源黑体-Medium" pitchFamily="34" charset="0"/>
              <a:ea typeface="思源黑体-思源黑体-Medium" pitchFamily="34" charset="-122"/>
              <a:cs typeface="思源黑体-思源黑体-Medium" pitchFamily="34" charset="-120"/>
            </a:endParaRPr>
          </a:p>
        </p:txBody>
      </p:sp>
      <p:sp>
        <p:nvSpPr>
          <p:cNvPr id="12" name="Text 5"/>
          <p:cNvSpPr/>
          <p:nvPr/>
        </p:nvSpPr>
        <p:spPr>
          <a:xfrm>
            <a:off x="4219623" y="446862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Track</a:t>
            </a:r>
            <a:endParaRPr lang="en-US" sz="2320" dirty="0"/>
          </a:p>
        </p:txBody>
      </p:sp>
      <p:sp>
        <p:nvSpPr>
          <p:cNvPr id="13" name="Text 6"/>
          <p:cNvSpPr/>
          <p:nvPr/>
        </p:nvSpPr>
        <p:spPr>
          <a:xfrm>
            <a:off x="11032569" y="446862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Team Members</a:t>
            </a:r>
            <a:endParaRPr lang="en-US" sz="2320" dirty="0"/>
          </a:p>
        </p:txBody>
      </p:sp>
      <p:sp>
        <p:nvSpPr>
          <p:cNvPr id="14" name="Text 7"/>
          <p:cNvSpPr/>
          <p:nvPr/>
        </p:nvSpPr>
        <p:spPr>
          <a:xfrm>
            <a:off x="7548039" y="446862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Team Lead</a:t>
            </a:r>
            <a:endParaRPr lang="en-US" sz="2320" dirty="0"/>
          </a:p>
        </p:txBody>
      </p:sp>
      <p:sp>
        <p:nvSpPr>
          <p:cNvPr id="15" name="Text 8"/>
          <p:cNvSpPr/>
          <p:nvPr/>
        </p:nvSpPr>
        <p:spPr>
          <a:xfrm>
            <a:off x="1055799" y="743339"/>
            <a:ext cx="12984480" cy="1481328"/>
          </a:xfrm>
          <a:prstGeom prst="rect">
            <a:avLst/>
          </a:prstGeom>
          <a:noFill/>
          <a:ln/>
        </p:spPr>
        <p:txBody>
          <a:bodyPr wrap="square" lIns="0" tIns="0" rIns="0" bIns="0" rtlCol="0" anchor="ctr"/>
          <a:lstStyle/>
          <a:p>
            <a:pPr marL="0" indent="0" algn="l">
              <a:lnSpc>
                <a:spcPts val="5800"/>
              </a:lnSpc>
              <a:buNone/>
            </a:pPr>
            <a:r>
              <a:rPr lang="en-US" sz="3800" dirty="0">
                <a:solidFill>
                  <a:srgbClr val="5260E3"/>
                </a:solidFill>
                <a:latin typeface="思源黑体-思源黑体-Medium" pitchFamily="34" charset="0"/>
                <a:ea typeface="思源黑体-思源黑体-Medium" pitchFamily="34" charset="-122"/>
                <a:cs typeface="思源黑体-思源黑体-Medium" pitchFamily="34" charset="-120"/>
              </a:rPr>
              <a:t>Smart Sorting Transfer Learning for Identifying Rotten Fruits and Vegetables</a:t>
            </a:r>
            <a:endParaRPr lang="en-US" sz="3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3529584" y="3346704"/>
            <a:ext cx="914400" cy="1216152"/>
          </a:xfrm>
          <a:prstGeom prst="rect">
            <a:avLst/>
          </a:prstGeom>
        </p:spPr>
      </p:pic>
      <p:pic>
        <p:nvPicPr>
          <p:cNvPr id="4" name="Image 2" descr="preencoded.png"/>
          <p:cNvPicPr>
            <a:picLocks noChangeAspect="1"/>
          </p:cNvPicPr>
          <p:nvPr/>
        </p:nvPicPr>
        <p:blipFill>
          <a:blip r:embed="rId4"/>
          <a:stretch>
            <a:fillRect/>
          </a:stretch>
        </p:blipFill>
        <p:spPr>
          <a:xfrm>
            <a:off x="10049256" y="3346704"/>
            <a:ext cx="1216152" cy="1216152"/>
          </a:xfrm>
          <a:prstGeom prst="rect">
            <a:avLst/>
          </a:prstGeom>
        </p:spPr>
      </p:pic>
      <p:sp>
        <p:nvSpPr>
          <p:cNvPr id="5" name="Text 0"/>
          <p:cNvSpPr/>
          <p:nvPr/>
        </p:nvSpPr>
        <p:spPr>
          <a:xfrm>
            <a:off x="960120" y="4791456"/>
            <a:ext cx="605332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Architecture</a:t>
            </a:r>
            <a:endParaRPr lang="en-US" sz="2320" dirty="0"/>
          </a:p>
        </p:txBody>
      </p:sp>
      <p:sp>
        <p:nvSpPr>
          <p:cNvPr id="6" name="Text 1"/>
          <p:cNvSpPr/>
          <p:nvPr/>
        </p:nvSpPr>
        <p:spPr>
          <a:xfrm>
            <a:off x="1278153" y="1198087"/>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Architecture and Prerequisites</a:t>
            </a:r>
            <a:endParaRPr lang="en-US" sz="4640" dirty="0"/>
          </a:p>
        </p:txBody>
      </p:sp>
      <p:sp>
        <p:nvSpPr>
          <p:cNvPr id="7" name="Text 2"/>
          <p:cNvSpPr/>
          <p:nvPr/>
        </p:nvSpPr>
        <p:spPr>
          <a:xfrm>
            <a:off x="7626096" y="5303520"/>
            <a:ext cx="605332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Users must install Anaconda and several Python packages, including TensorFlow and Flask.</a:t>
            </a:r>
            <a:endParaRPr lang="en-US" sz="1850" dirty="0"/>
          </a:p>
        </p:txBody>
      </p:sp>
      <p:sp>
        <p:nvSpPr>
          <p:cNvPr id="8" name="Text 3"/>
          <p:cNvSpPr/>
          <p:nvPr/>
        </p:nvSpPr>
        <p:spPr>
          <a:xfrm>
            <a:off x="960120" y="5303520"/>
            <a:ext cx="605332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system integrates a model with a Flask application for image analysis.</a:t>
            </a:r>
            <a:endParaRPr lang="en-US" sz="1850" dirty="0"/>
          </a:p>
        </p:txBody>
      </p:sp>
      <p:sp>
        <p:nvSpPr>
          <p:cNvPr id="9" name="Text 4"/>
          <p:cNvSpPr/>
          <p:nvPr/>
        </p:nvSpPr>
        <p:spPr>
          <a:xfrm>
            <a:off x="7626096" y="4791456"/>
            <a:ext cx="605332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Prerequisites</a:t>
            </a:r>
            <a:endParaRPr lang="en-US" sz="232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5047488" y="2350008"/>
            <a:ext cx="4544568" cy="4544568"/>
          </a:xfrm>
          <a:prstGeom prst="rect">
            <a:avLst/>
          </a:prstGeom>
        </p:spPr>
      </p:pic>
      <p:pic>
        <p:nvPicPr>
          <p:cNvPr id="4" name="Image 2" descr="preencoded.png"/>
          <p:cNvPicPr>
            <a:picLocks noChangeAspect="1"/>
          </p:cNvPicPr>
          <p:nvPr/>
        </p:nvPicPr>
        <p:blipFill>
          <a:blip r:embed="rId4"/>
          <a:stretch>
            <a:fillRect/>
          </a:stretch>
        </p:blipFill>
        <p:spPr>
          <a:xfrm>
            <a:off x="5047488" y="2350008"/>
            <a:ext cx="4544568" cy="4544568"/>
          </a:xfrm>
          <a:prstGeom prst="rect">
            <a:avLst/>
          </a:prstGeom>
        </p:spPr>
      </p:pic>
      <p:pic>
        <p:nvPicPr>
          <p:cNvPr id="5" name="Image 3" descr="preencoded.png"/>
          <p:cNvPicPr>
            <a:picLocks noChangeAspect="1"/>
          </p:cNvPicPr>
          <p:nvPr/>
        </p:nvPicPr>
        <p:blipFill>
          <a:blip r:embed="rId5"/>
          <a:stretch>
            <a:fillRect/>
          </a:stretch>
        </p:blipFill>
        <p:spPr>
          <a:xfrm>
            <a:off x="5047488" y="2350008"/>
            <a:ext cx="4544568" cy="4544568"/>
          </a:xfrm>
          <a:prstGeom prst="rect">
            <a:avLst/>
          </a:prstGeom>
        </p:spPr>
      </p:pic>
      <p:sp>
        <p:nvSpPr>
          <p:cNvPr id="6" name="Text 0"/>
          <p:cNvSpPr/>
          <p:nvPr/>
        </p:nvSpPr>
        <p:spPr>
          <a:xfrm>
            <a:off x="9710928" y="3419856"/>
            <a:ext cx="3986784"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Ensures only fresh produce reaches customers, minimizing waste.</a:t>
            </a:r>
            <a:endParaRPr lang="en-US" sz="1850" dirty="0"/>
          </a:p>
        </p:txBody>
      </p:sp>
      <p:sp>
        <p:nvSpPr>
          <p:cNvPr id="7" name="Text 1"/>
          <p:cNvSpPr/>
          <p:nvPr/>
        </p:nvSpPr>
        <p:spPr>
          <a:xfrm>
            <a:off x="1177792" y="118414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Project Scenarios</a:t>
            </a:r>
            <a:endParaRPr lang="en-US" sz="4640" dirty="0"/>
          </a:p>
        </p:txBody>
      </p:sp>
      <p:sp>
        <p:nvSpPr>
          <p:cNvPr id="8" name="Text 2"/>
          <p:cNvSpPr/>
          <p:nvPr/>
        </p:nvSpPr>
        <p:spPr>
          <a:xfrm>
            <a:off x="9710928" y="2788920"/>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Fresh Shipment Scanning</a:t>
            </a:r>
            <a:endParaRPr lang="en-US" sz="2320" dirty="0"/>
          </a:p>
        </p:txBody>
      </p:sp>
      <p:sp>
        <p:nvSpPr>
          <p:cNvPr id="9" name="Text 3"/>
          <p:cNvSpPr/>
          <p:nvPr/>
        </p:nvSpPr>
        <p:spPr>
          <a:xfrm>
            <a:off x="950976" y="3858768"/>
            <a:ext cx="3511296" cy="374904"/>
          </a:xfrm>
          <a:prstGeom prst="rect">
            <a:avLst/>
          </a:prstGeom>
          <a:noFill/>
          <a:ln/>
        </p:spPr>
        <p:txBody>
          <a:bodyPr wrap="none" lIns="0" tIns="0" rIns="0" bIns="0" rtlCol="0" anchor="ctr"/>
          <a:lstStyle/>
          <a:p>
            <a:pPr marL="0" indent="0" algn="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Automating Sorting</a:t>
            </a:r>
            <a:endParaRPr lang="en-US" sz="2320" dirty="0"/>
          </a:p>
        </p:txBody>
      </p:sp>
      <p:sp>
        <p:nvSpPr>
          <p:cNvPr id="10" name="Text 4"/>
          <p:cNvSpPr/>
          <p:nvPr/>
        </p:nvSpPr>
        <p:spPr>
          <a:xfrm>
            <a:off x="9710928" y="5870448"/>
            <a:ext cx="3986784"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Alerts users about items nearing spoilage, thus reducing food waste.</a:t>
            </a:r>
            <a:endParaRPr lang="en-US" sz="1850" dirty="0"/>
          </a:p>
        </p:txBody>
      </p:sp>
      <p:sp>
        <p:nvSpPr>
          <p:cNvPr id="11" name="Text 5"/>
          <p:cNvSpPr/>
          <p:nvPr/>
        </p:nvSpPr>
        <p:spPr>
          <a:xfrm>
            <a:off x="950976" y="4498848"/>
            <a:ext cx="3511296" cy="886968"/>
          </a:xfrm>
          <a:prstGeom prst="rect">
            <a:avLst/>
          </a:prstGeom>
          <a:noFill/>
          <a:ln/>
        </p:spPr>
        <p:txBody>
          <a:bodyPr wrap="square" lIns="0" tIns="0" rIns="0" bIns="0" rtlCol="0" anchor="ctr"/>
          <a:lstStyle/>
          <a:p>
            <a:pPr marL="0" indent="0" algn="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Reduces human error and labor intensity, enhancing efficiency.</a:t>
            </a:r>
            <a:endParaRPr lang="en-US" sz="1850" dirty="0"/>
          </a:p>
        </p:txBody>
      </p:sp>
      <p:sp>
        <p:nvSpPr>
          <p:cNvPr id="12" name="Text 6"/>
          <p:cNvSpPr/>
          <p:nvPr/>
        </p:nvSpPr>
        <p:spPr>
          <a:xfrm>
            <a:off x="9710928" y="5230368"/>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Smart Home Monitoring</a:t>
            </a:r>
            <a:endParaRPr lang="en-US" sz="2320" dirty="0"/>
          </a:p>
        </p:txBody>
      </p:sp>
      <p:sp>
        <p:nvSpPr>
          <p:cNvPr id="13" name="Text 7"/>
          <p:cNvSpPr/>
          <p:nvPr/>
        </p:nvSpPr>
        <p:spPr>
          <a:xfrm>
            <a:off x="7818120" y="5422392"/>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4" name="Text 8"/>
          <p:cNvSpPr/>
          <p:nvPr/>
        </p:nvSpPr>
        <p:spPr>
          <a:xfrm>
            <a:off x="6062472" y="4407408"/>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5" name="Text 9"/>
          <p:cNvSpPr/>
          <p:nvPr/>
        </p:nvSpPr>
        <p:spPr>
          <a:xfrm>
            <a:off x="7818120" y="3392424"/>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0" y="0"/>
            <a:ext cx="14630400" cy="2807208"/>
          </a:xfrm>
          <a:prstGeom prst="rect">
            <a:avLst/>
          </a:prstGeom>
        </p:spPr>
      </p:pic>
      <p:pic>
        <p:nvPicPr>
          <p:cNvPr id="4" name="Image 2" descr="preencoded.png"/>
          <p:cNvPicPr>
            <a:picLocks noChangeAspect="1"/>
          </p:cNvPicPr>
          <p:nvPr/>
        </p:nvPicPr>
        <p:blipFill>
          <a:blip r:embed="rId4"/>
          <a:stretch>
            <a:fillRect/>
          </a:stretch>
        </p:blipFill>
        <p:spPr>
          <a:xfrm>
            <a:off x="5248656" y="4471416"/>
            <a:ext cx="4142232" cy="1709928"/>
          </a:xfrm>
          <a:prstGeom prst="rect">
            <a:avLst/>
          </a:prstGeom>
        </p:spPr>
      </p:pic>
      <p:pic>
        <p:nvPicPr>
          <p:cNvPr id="5" name="Image 3" descr="preencoded.png"/>
          <p:cNvPicPr>
            <a:picLocks noChangeAspect="1"/>
          </p:cNvPicPr>
          <p:nvPr/>
        </p:nvPicPr>
        <p:blipFill>
          <a:blip r:embed="rId4"/>
          <a:stretch>
            <a:fillRect/>
          </a:stretch>
        </p:blipFill>
        <p:spPr>
          <a:xfrm>
            <a:off x="841248" y="4471416"/>
            <a:ext cx="4142232" cy="1709928"/>
          </a:xfrm>
          <a:prstGeom prst="rect">
            <a:avLst/>
          </a:prstGeom>
        </p:spPr>
      </p:pic>
      <p:pic>
        <p:nvPicPr>
          <p:cNvPr id="6" name="Image 4" descr="preencoded.png"/>
          <p:cNvPicPr>
            <a:picLocks noChangeAspect="1"/>
          </p:cNvPicPr>
          <p:nvPr/>
        </p:nvPicPr>
        <p:blipFill>
          <a:blip r:embed="rId4"/>
          <a:stretch>
            <a:fillRect/>
          </a:stretch>
        </p:blipFill>
        <p:spPr>
          <a:xfrm>
            <a:off x="9656064" y="4471416"/>
            <a:ext cx="4142232" cy="1709928"/>
          </a:xfrm>
          <a:prstGeom prst="rect">
            <a:avLst/>
          </a:prstGeom>
        </p:spPr>
      </p:pic>
      <p:sp>
        <p:nvSpPr>
          <p:cNvPr id="7" name="Text 0"/>
          <p:cNvSpPr/>
          <p:nvPr/>
        </p:nvSpPr>
        <p:spPr>
          <a:xfrm>
            <a:off x="9893808" y="5468112"/>
            <a:ext cx="367588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Enhance abilities for insights analysis.</a:t>
            </a:r>
            <a:endParaRPr lang="en-US" sz="1850" dirty="0"/>
          </a:p>
        </p:txBody>
      </p:sp>
      <p:sp>
        <p:nvSpPr>
          <p:cNvPr id="8" name="Text 1"/>
          <p:cNvSpPr/>
          <p:nvPr/>
        </p:nvSpPr>
        <p:spPr>
          <a:xfrm>
            <a:off x="1078992" y="5468112"/>
            <a:ext cx="367588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Grasp fundamental concepts and techniques.</a:t>
            </a:r>
            <a:endParaRPr lang="en-US" sz="1850" dirty="0"/>
          </a:p>
        </p:txBody>
      </p:sp>
      <p:sp>
        <p:nvSpPr>
          <p:cNvPr id="9" name="Text 2"/>
          <p:cNvSpPr/>
          <p:nvPr/>
        </p:nvSpPr>
        <p:spPr>
          <a:xfrm>
            <a:off x="9893808" y="4590288"/>
            <a:ext cx="3675888" cy="740664"/>
          </a:xfrm>
          <a:prstGeom prst="rect">
            <a:avLst/>
          </a:prstGeom>
          <a:noFill/>
          <a:ln/>
        </p:spPr>
        <p:txBody>
          <a:bodyPr wrap="squar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Develop Data Visualization Skills</a:t>
            </a:r>
            <a:endParaRPr lang="en-US" sz="2320" dirty="0"/>
          </a:p>
        </p:txBody>
      </p:sp>
      <p:sp>
        <p:nvSpPr>
          <p:cNvPr id="10" name="Text 3"/>
          <p:cNvSpPr/>
          <p:nvPr/>
        </p:nvSpPr>
        <p:spPr>
          <a:xfrm>
            <a:off x="1078992" y="4590288"/>
            <a:ext cx="3675888" cy="740664"/>
          </a:xfrm>
          <a:prstGeom prst="rect">
            <a:avLst/>
          </a:prstGeom>
          <a:noFill/>
          <a:ln/>
        </p:spPr>
        <p:txBody>
          <a:bodyPr wrap="squar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Understand Deep Learning</a:t>
            </a:r>
            <a:endParaRPr lang="en-US" sz="2320" dirty="0"/>
          </a:p>
        </p:txBody>
      </p:sp>
      <p:sp>
        <p:nvSpPr>
          <p:cNvPr id="11" name="Text 4"/>
          <p:cNvSpPr/>
          <p:nvPr/>
        </p:nvSpPr>
        <p:spPr>
          <a:xfrm>
            <a:off x="832104" y="345643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Project Objectives</a:t>
            </a:r>
            <a:endParaRPr lang="en-US" sz="4640" dirty="0"/>
          </a:p>
        </p:txBody>
      </p:sp>
      <p:sp>
        <p:nvSpPr>
          <p:cNvPr id="12" name="Text 5"/>
          <p:cNvSpPr/>
          <p:nvPr/>
        </p:nvSpPr>
        <p:spPr>
          <a:xfrm>
            <a:off x="5486400" y="4590288"/>
            <a:ext cx="3675888" cy="740664"/>
          </a:xfrm>
          <a:prstGeom prst="rect">
            <a:avLst/>
          </a:prstGeom>
          <a:noFill/>
          <a:ln/>
        </p:spPr>
        <p:txBody>
          <a:bodyPr wrap="squar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Data Preprocessing Knowledge</a:t>
            </a:r>
            <a:endParaRPr lang="en-US" sz="2320" dirty="0"/>
          </a:p>
        </p:txBody>
      </p:sp>
      <p:sp>
        <p:nvSpPr>
          <p:cNvPr id="13" name="Text 6"/>
          <p:cNvSpPr/>
          <p:nvPr/>
        </p:nvSpPr>
        <p:spPr>
          <a:xfrm>
            <a:off x="5486400" y="5468112"/>
            <a:ext cx="367588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Learn data transformation techniques.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3"/>
          <a:stretch>
            <a:fillRect/>
          </a:stretch>
        </p:blipFill>
        <p:spPr>
          <a:xfrm>
            <a:off x="5175504" y="3172968"/>
            <a:ext cx="4297680" cy="950976"/>
          </a:xfrm>
          <a:prstGeom prst="rect">
            <a:avLst/>
          </a:prstGeom>
        </p:spPr>
      </p:pic>
      <p:pic>
        <p:nvPicPr>
          <p:cNvPr id="5" name="Image 3" descr="preencoded.png"/>
          <p:cNvPicPr>
            <a:picLocks noChangeAspect="1"/>
          </p:cNvPicPr>
          <p:nvPr/>
        </p:nvPicPr>
        <p:blipFill>
          <a:blip r:embed="rId4"/>
          <a:stretch>
            <a:fillRect/>
          </a:stretch>
        </p:blipFill>
        <p:spPr>
          <a:xfrm>
            <a:off x="9500616" y="3172968"/>
            <a:ext cx="4297680" cy="950976"/>
          </a:xfrm>
          <a:prstGeom prst="rect">
            <a:avLst/>
          </a:prstGeom>
        </p:spPr>
      </p:pic>
      <p:pic>
        <p:nvPicPr>
          <p:cNvPr id="6" name="Image 4" descr="preencoded.png"/>
          <p:cNvPicPr>
            <a:picLocks noChangeAspect="1"/>
          </p:cNvPicPr>
          <p:nvPr/>
        </p:nvPicPr>
        <p:blipFill>
          <a:blip r:embed="rId3"/>
          <a:stretch>
            <a:fillRect/>
          </a:stretch>
        </p:blipFill>
        <p:spPr>
          <a:xfrm>
            <a:off x="841248" y="3172968"/>
            <a:ext cx="4297680" cy="950976"/>
          </a:xfrm>
          <a:prstGeom prst="rect">
            <a:avLst/>
          </a:prstGeom>
        </p:spPr>
      </p:pic>
      <p:sp>
        <p:nvSpPr>
          <p:cNvPr id="7" name="Text 0"/>
          <p:cNvSpPr/>
          <p:nvPr/>
        </p:nvSpPr>
        <p:spPr>
          <a:xfrm>
            <a:off x="9729216" y="4983480"/>
            <a:ext cx="3831336"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results are displayed on the UI for the user to see.</a:t>
            </a:r>
            <a:endParaRPr lang="en-US" sz="1850" dirty="0"/>
          </a:p>
        </p:txBody>
      </p:sp>
      <p:sp>
        <p:nvSpPr>
          <p:cNvPr id="8" name="Text 1"/>
          <p:cNvSpPr/>
          <p:nvPr/>
        </p:nvSpPr>
        <p:spPr>
          <a:xfrm>
            <a:off x="7232904" y="34290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9" name="Text 2"/>
          <p:cNvSpPr/>
          <p:nvPr/>
        </p:nvSpPr>
        <p:spPr>
          <a:xfrm>
            <a:off x="5404104" y="4983480"/>
            <a:ext cx="3831336"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model processes the selected image and predicts the outcome.</a:t>
            </a:r>
            <a:endParaRPr lang="en-US" sz="1850" dirty="0"/>
          </a:p>
        </p:txBody>
      </p:sp>
      <p:sp>
        <p:nvSpPr>
          <p:cNvPr id="10" name="Text 3"/>
          <p:cNvSpPr/>
          <p:nvPr/>
        </p:nvSpPr>
        <p:spPr>
          <a:xfrm>
            <a:off x="11558016" y="34290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1" name="Text 4"/>
          <p:cNvSpPr/>
          <p:nvPr/>
        </p:nvSpPr>
        <p:spPr>
          <a:xfrm>
            <a:off x="9729216" y="4471416"/>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Results Display</a:t>
            </a:r>
            <a:endParaRPr lang="en-US" sz="2320" dirty="0"/>
          </a:p>
        </p:txBody>
      </p:sp>
      <p:sp>
        <p:nvSpPr>
          <p:cNvPr id="12" name="Text 5"/>
          <p:cNvSpPr/>
          <p:nvPr/>
        </p:nvSpPr>
        <p:spPr>
          <a:xfrm>
            <a:off x="1078992" y="4983480"/>
            <a:ext cx="3831336"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user selects an image through the UI.</a:t>
            </a:r>
            <a:endParaRPr lang="en-US" sz="1850" dirty="0"/>
          </a:p>
        </p:txBody>
      </p:sp>
      <p:sp>
        <p:nvSpPr>
          <p:cNvPr id="13" name="Text 6"/>
          <p:cNvSpPr/>
          <p:nvPr/>
        </p:nvSpPr>
        <p:spPr>
          <a:xfrm>
            <a:off x="2907792" y="34290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4" name="Text 7"/>
          <p:cNvSpPr/>
          <p:nvPr/>
        </p:nvSpPr>
        <p:spPr>
          <a:xfrm>
            <a:off x="5404104" y="4471416"/>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Model Processing</a:t>
            </a:r>
            <a:endParaRPr lang="en-US" sz="2320" dirty="0"/>
          </a:p>
        </p:txBody>
      </p:sp>
      <p:sp>
        <p:nvSpPr>
          <p:cNvPr id="15" name="Text 8"/>
          <p:cNvSpPr/>
          <p:nvPr/>
        </p:nvSpPr>
        <p:spPr>
          <a:xfrm>
            <a:off x="1078992" y="4471416"/>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User Image Selection</a:t>
            </a:r>
            <a:endParaRPr lang="en-US" sz="2320" dirty="0"/>
          </a:p>
        </p:txBody>
      </p:sp>
      <p:sp>
        <p:nvSpPr>
          <p:cNvPr id="16" name="Text 9"/>
          <p:cNvSpPr/>
          <p:nvPr/>
        </p:nvSpPr>
        <p:spPr>
          <a:xfrm>
            <a:off x="1289304" y="1210130"/>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Project Flow</a:t>
            </a:r>
            <a:endParaRPr lang="en-US" sz="46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4"/>
          <a:stretch>
            <a:fillRect/>
          </a:stretch>
        </p:blipFill>
        <p:spPr>
          <a:xfrm>
            <a:off x="841248" y="4407408"/>
            <a:ext cx="475488" cy="475488"/>
          </a:xfrm>
          <a:prstGeom prst="rect">
            <a:avLst/>
          </a:prstGeom>
        </p:spPr>
      </p:pic>
      <p:pic>
        <p:nvPicPr>
          <p:cNvPr id="5" name="Image 3" descr="preencoded.png"/>
          <p:cNvPicPr>
            <a:picLocks noChangeAspect="1"/>
          </p:cNvPicPr>
          <p:nvPr/>
        </p:nvPicPr>
        <p:blipFill>
          <a:blip r:embed="rId4"/>
          <a:stretch>
            <a:fillRect/>
          </a:stretch>
        </p:blipFill>
        <p:spPr>
          <a:xfrm>
            <a:off x="841248" y="6099048"/>
            <a:ext cx="475488" cy="475488"/>
          </a:xfrm>
          <a:prstGeom prst="rect">
            <a:avLst/>
          </a:prstGeom>
        </p:spPr>
      </p:pic>
      <p:pic>
        <p:nvPicPr>
          <p:cNvPr id="6" name="Image 4" descr="preencoded.png"/>
          <p:cNvPicPr>
            <a:picLocks noChangeAspect="1"/>
          </p:cNvPicPr>
          <p:nvPr/>
        </p:nvPicPr>
        <p:blipFill>
          <a:blip r:embed="rId4"/>
          <a:stretch>
            <a:fillRect/>
          </a:stretch>
        </p:blipFill>
        <p:spPr>
          <a:xfrm>
            <a:off x="841248" y="2724912"/>
            <a:ext cx="475488" cy="475488"/>
          </a:xfrm>
          <a:prstGeom prst="rect">
            <a:avLst/>
          </a:prstGeom>
        </p:spPr>
      </p:pic>
      <p:sp>
        <p:nvSpPr>
          <p:cNvPr id="7" name="Text 0"/>
          <p:cNvSpPr/>
          <p:nvPr/>
        </p:nvSpPr>
        <p:spPr>
          <a:xfrm>
            <a:off x="1170432" y="685800"/>
            <a:ext cx="8010144" cy="1481328"/>
          </a:xfrm>
          <a:prstGeom prst="rect">
            <a:avLst/>
          </a:prstGeom>
          <a:noFill/>
          <a:ln/>
        </p:spPr>
        <p:txBody>
          <a:bodyPr wrap="square" lIns="0" tIns="0" rIns="0" bIns="0" rtlCol="0" anchor="ctr"/>
          <a:lstStyle/>
          <a:p>
            <a:pPr marL="0" indent="0" algn="l">
              <a:lnSpc>
                <a:spcPts val="5800"/>
              </a:lnSpc>
              <a:buNone/>
            </a:pPr>
            <a:r>
              <a:rPr lang="en-US" sz="3800" dirty="0">
                <a:solidFill>
                  <a:srgbClr val="5260E3"/>
                </a:solidFill>
                <a:latin typeface="思源黑体-思源黑体-Medium" pitchFamily="34" charset="0"/>
                <a:ea typeface="思源黑体-思源黑体-Medium" pitchFamily="34" charset="-122"/>
                <a:cs typeface="思源黑体-思源黑体-Medium" pitchFamily="34" charset="-120"/>
              </a:rPr>
              <a:t>Data Collection and Preparation</a:t>
            </a:r>
            <a:endParaRPr lang="en-US" sz="3800" dirty="0"/>
          </a:p>
        </p:txBody>
      </p:sp>
      <p:sp>
        <p:nvSpPr>
          <p:cNvPr id="8" name="Text 1"/>
          <p:cNvSpPr/>
          <p:nvPr/>
        </p:nvSpPr>
        <p:spPr>
          <a:xfrm>
            <a:off x="996696" y="443484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9" name="Text 2"/>
          <p:cNvSpPr/>
          <p:nvPr/>
        </p:nvSpPr>
        <p:spPr>
          <a:xfrm>
            <a:off x="1609344" y="4946904"/>
            <a:ext cx="7214616"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Techniques are employed to visualize and analyze the dataset for better understanding.</a:t>
            </a:r>
            <a:endParaRPr lang="en-US" sz="1850" dirty="0"/>
          </a:p>
        </p:txBody>
      </p:sp>
      <p:sp>
        <p:nvSpPr>
          <p:cNvPr id="10" name="Text 3"/>
          <p:cNvSpPr/>
          <p:nvPr/>
        </p:nvSpPr>
        <p:spPr>
          <a:xfrm>
            <a:off x="1609344" y="2752344"/>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Dataset</a:t>
            </a:r>
            <a:endParaRPr lang="en-US" sz="2320" dirty="0"/>
          </a:p>
        </p:txBody>
      </p:sp>
      <p:sp>
        <p:nvSpPr>
          <p:cNvPr id="11" name="Text 4"/>
          <p:cNvSpPr/>
          <p:nvPr/>
        </p:nvSpPr>
        <p:spPr>
          <a:xfrm>
            <a:off x="1609344" y="6135624"/>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Data Augmentation</a:t>
            </a:r>
            <a:endParaRPr lang="en-US" sz="2320" dirty="0"/>
          </a:p>
        </p:txBody>
      </p:sp>
      <p:sp>
        <p:nvSpPr>
          <p:cNvPr id="12" name="Text 5"/>
          <p:cNvSpPr/>
          <p:nvPr/>
        </p:nvSpPr>
        <p:spPr>
          <a:xfrm>
            <a:off x="996696" y="6117336"/>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3" name="Text 6"/>
          <p:cNvSpPr/>
          <p:nvPr/>
        </p:nvSpPr>
        <p:spPr>
          <a:xfrm>
            <a:off x="1609344" y="4443984"/>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Data Visualization</a:t>
            </a:r>
            <a:endParaRPr lang="en-US" sz="2320" dirty="0"/>
          </a:p>
        </p:txBody>
      </p:sp>
      <p:sp>
        <p:nvSpPr>
          <p:cNvPr id="14" name="Text 7"/>
          <p:cNvSpPr/>
          <p:nvPr/>
        </p:nvSpPr>
        <p:spPr>
          <a:xfrm>
            <a:off x="996696" y="27432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5" name="Text 8"/>
          <p:cNvSpPr/>
          <p:nvPr/>
        </p:nvSpPr>
        <p:spPr>
          <a:xfrm>
            <a:off x="1609344" y="3264408"/>
            <a:ext cx="7214616"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project utilizes a dataset of 28 classes of fruits and vegetables sourced from Kaggle.</a:t>
            </a:r>
            <a:endParaRPr lang="en-US" sz="1850" dirty="0"/>
          </a:p>
        </p:txBody>
      </p:sp>
      <p:sp>
        <p:nvSpPr>
          <p:cNvPr id="16" name="Text 9"/>
          <p:cNvSpPr/>
          <p:nvPr/>
        </p:nvSpPr>
        <p:spPr>
          <a:xfrm>
            <a:off x="1609344" y="6638544"/>
            <a:ext cx="7214616"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Various transformations are applied to increase the dataset's diversity, aiding model robustness.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4"/>
          <a:stretch>
            <a:fillRect/>
          </a:stretch>
        </p:blipFill>
        <p:spPr>
          <a:xfrm>
            <a:off x="841248" y="2798064"/>
            <a:ext cx="475488" cy="475488"/>
          </a:xfrm>
          <a:prstGeom prst="rect">
            <a:avLst/>
          </a:prstGeom>
        </p:spPr>
      </p:pic>
      <p:pic>
        <p:nvPicPr>
          <p:cNvPr id="5" name="Image 3" descr="preencoded.png"/>
          <p:cNvPicPr>
            <a:picLocks noChangeAspect="1"/>
          </p:cNvPicPr>
          <p:nvPr/>
        </p:nvPicPr>
        <p:blipFill>
          <a:blip r:embed="rId4"/>
          <a:stretch>
            <a:fillRect/>
          </a:stretch>
        </p:blipFill>
        <p:spPr>
          <a:xfrm>
            <a:off x="841248" y="5586984"/>
            <a:ext cx="475488" cy="475488"/>
          </a:xfrm>
          <a:prstGeom prst="rect">
            <a:avLst/>
          </a:prstGeom>
        </p:spPr>
      </p:pic>
      <p:pic>
        <p:nvPicPr>
          <p:cNvPr id="6" name="Image 4" descr="preencoded.png"/>
          <p:cNvPicPr>
            <a:picLocks noChangeAspect="1"/>
          </p:cNvPicPr>
          <p:nvPr/>
        </p:nvPicPr>
        <p:blipFill>
          <a:blip r:embed="rId4"/>
          <a:stretch>
            <a:fillRect/>
          </a:stretch>
        </p:blipFill>
        <p:spPr>
          <a:xfrm>
            <a:off x="841248" y="4187952"/>
            <a:ext cx="475488" cy="475488"/>
          </a:xfrm>
          <a:prstGeom prst="rect">
            <a:avLst/>
          </a:prstGeom>
        </p:spPr>
      </p:pic>
      <p:sp>
        <p:nvSpPr>
          <p:cNvPr id="7" name="Text 0"/>
          <p:cNvSpPr/>
          <p:nvPr/>
        </p:nvSpPr>
        <p:spPr>
          <a:xfrm>
            <a:off x="1078992" y="1133856"/>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Application Development</a:t>
            </a:r>
            <a:endParaRPr lang="en-US" sz="4640" dirty="0"/>
          </a:p>
        </p:txBody>
      </p:sp>
      <p:sp>
        <p:nvSpPr>
          <p:cNvPr id="8" name="Text 1"/>
          <p:cNvSpPr/>
          <p:nvPr/>
        </p:nvSpPr>
        <p:spPr>
          <a:xfrm>
            <a:off x="1609344" y="5614416"/>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Model Testing</a:t>
            </a:r>
            <a:endParaRPr lang="en-US" sz="2320" dirty="0"/>
          </a:p>
        </p:txBody>
      </p:sp>
      <p:sp>
        <p:nvSpPr>
          <p:cNvPr id="9" name="Text 2"/>
          <p:cNvSpPr/>
          <p:nvPr/>
        </p:nvSpPr>
        <p:spPr>
          <a:xfrm>
            <a:off x="1609344" y="6126480"/>
            <a:ext cx="7214616" cy="301752"/>
          </a:xfrm>
          <a:prstGeom prst="rect">
            <a:avLst/>
          </a:prstGeom>
          <a:noFill/>
          <a:ln/>
        </p:spPr>
        <p:txBody>
          <a:bodyPr wrap="non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Tests the model's accuracy in identifying produce.</a:t>
            </a:r>
            <a:endParaRPr lang="en-US" sz="1850" dirty="0"/>
          </a:p>
        </p:txBody>
      </p:sp>
      <p:sp>
        <p:nvSpPr>
          <p:cNvPr id="10" name="Text 3"/>
          <p:cNvSpPr/>
          <p:nvPr/>
        </p:nvSpPr>
        <p:spPr>
          <a:xfrm>
            <a:off x="1609344" y="4215384"/>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Flask Integration</a:t>
            </a:r>
            <a:endParaRPr lang="en-US" sz="2320" dirty="0"/>
          </a:p>
        </p:txBody>
      </p:sp>
      <p:sp>
        <p:nvSpPr>
          <p:cNvPr id="11" name="Text 4"/>
          <p:cNvSpPr/>
          <p:nvPr/>
        </p:nvSpPr>
        <p:spPr>
          <a:xfrm>
            <a:off x="996696" y="281635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2" name="Text 5"/>
          <p:cNvSpPr/>
          <p:nvPr/>
        </p:nvSpPr>
        <p:spPr>
          <a:xfrm>
            <a:off x="1609344" y="2825496"/>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HTML Pages</a:t>
            </a:r>
            <a:endParaRPr lang="en-US" sz="2320" dirty="0"/>
          </a:p>
        </p:txBody>
      </p:sp>
      <p:sp>
        <p:nvSpPr>
          <p:cNvPr id="13" name="Text 6"/>
          <p:cNvSpPr/>
          <p:nvPr/>
        </p:nvSpPr>
        <p:spPr>
          <a:xfrm>
            <a:off x="1609344" y="3337560"/>
            <a:ext cx="7214616" cy="301752"/>
          </a:xfrm>
          <a:prstGeom prst="rect">
            <a:avLst/>
          </a:prstGeom>
          <a:noFill/>
          <a:ln/>
        </p:spPr>
        <p:txBody>
          <a:bodyPr wrap="non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Three HTML files for user interaction.</a:t>
            </a:r>
            <a:endParaRPr lang="en-US" sz="1850" dirty="0"/>
          </a:p>
        </p:txBody>
      </p:sp>
      <p:sp>
        <p:nvSpPr>
          <p:cNvPr id="14" name="Text 7"/>
          <p:cNvSpPr/>
          <p:nvPr/>
        </p:nvSpPr>
        <p:spPr>
          <a:xfrm>
            <a:off x="1609344" y="4727448"/>
            <a:ext cx="7214616" cy="301752"/>
          </a:xfrm>
          <a:prstGeom prst="rect">
            <a:avLst/>
          </a:prstGeom>
          <a:noFill/>
          <a:ln/>
        </p:spPr>
        <p:txBody>
          <a:bodyPr wrap="non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Connects the UI to the predictive model.</a:t>
            </a:r>
            <a:endParaRPr lang="en-US" sz="1850" dirty="0"/>
          </a:p>
        </p:txBody>
      </p:sp>
      <p:sp>
        <p:nvSpPr>
          <p:cNvPr id="15" name="Text 8"/>
          <p:cNvSpPr/>
          <p:nvPr/>
        </p:nvSpPr>
        <p:spPr>
          <a:xfrm>
            <a:off x="996696" y="560527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6" name="Text 9"/>
          <p:cNvSpPr/>
          <p:nvPr/>
        </p:nvSpPr>
        <p:spPr>
          <a:xfrm>
            <a:off x="996696" y="420624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8046720" y="4215384"/>
            <a:ext cx="5504688"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Waste Reduction</a:t>
            </a:r>
            <a:endParaRPr lang="en-US" sz="2320" dirty="0"/>
          </a:p>
        </p:txBody>
      </p:sp>
      <p:sp>
        <p:nvSpPr>
          <p:cNvPr id="4" name="Text 1"/>
          <p:cNvSpPr/>
          <p:nvPr/>
        </p:nvSpPr>
        <p:spPr>
          <a:xfrm>
            <a:off x="8046720" y="6099048"/>
            <a:ext cx="5504688" cy="301752"/>
          </a:xfrm>
          <a:prstGeom prst="rect">
            <a:avLst/>
          </a:prstGeom>
          <a:noFill/>
          <a:ln/>
        </p:spPr>
        <p:txBody>
          <a:bodyPr wrap="non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Enhances quality control measures in sorting.</a:t>
            </a:r>
            <a:endParaRPr lang="en-US" sz="1850" dirty="0"/>
          </a:p>
        </p:txBody>
      </p:sp>
      <p:sp>
        <p:nvSpPr>
          <p:cNvPr id="5" name="Text 2"/>
          <p:cNvSpPr/>
          <p:nvPr/>
        </p:nvSpPr>
        <p:spPr>
          <a:xfrm>
            <a:off x="8046720" y="5586984"/>
            <a:ext cx="5504688"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Quality Control Improvement</a:t>
            </a:r>
            <a:endParaRPr lang="en-US" sz="2320" dirty="0"/>
          </a:p>
        </p:txBody>
      </p:sp>
      <p:sp>
        <p:nvSpPr>
          <p:cNvPr id="6" name="Text 3"/>
          <p:cNvSpPr/>
          <p:nvPr/>
        </p:nvSpPr>
        <p:spPr>
          <a:xfrm>
            <a:off x="841248" y="2724912"/>
            <a:ext cx="6007608" cy="2066544"/>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Smart Sorting system demonstrates significant advancements in fruit and vegetable sorting through AI and transfer learning. By automating processes, it enhances efficiency, reduces waste, and improves quality control in the agricultural sector. Future work can expand the model's capabilities and applications.</a:t>
            </a:r>
            <a:endParaRPr lang="en-US" sz="1850" dirty="0"/>
          </a:p>
        </p:txBody>
      </p:sp>
      <p:sp>
        <p:nvSpPr>
          <p:cNvPr id="7" name="Text 4"/>
          <p:cNvSpPr/>
          <p:nvPr/>
        </p:nvSpPr>
        <p:spPr>
          <a:xfrm>
            <a:off x="1200095" y="109270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Advancements in Smart Sorting System</a:t>
            </a:r>
            <a:endParaRPr lang="en-US" sz="4640" dirty="0"/>
          </a:p>
        </p:txBody>
      </p:sp>
      <p:sp>
        <p:nvSpPr>
          <p:cNvPr id="8" name="Text 5"/>
          <p:cNvSpPr/>
          <p:nvPr/>
        </p:nvSpPr>
        <p:spPr>
          <a:xfrm>
            <a:off x="8046720" y="2852928"/>
            <a:ext cx="5504688"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Efficiency Enhancement</a:t>
            </a:r>
            <a:endParaRPr lang="en-US" sz="2320" dirty="0"/>
          </a:p>
        </p:txBody>
      </p:sp>
      <p:sp>
        <p:nvSpPr>
          <p:cNvPr id="9" name="Text 6"/>
          <p:cNvSpPr/>
          <p:nvPr/>
        </p:nvSpPr>
        <p:spPr>
          <a:xfrm>
            <a:off x="8046720" y="3364992"/>
            <a:ext cx="5504688"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Automates sorting processes to improve efficiency.</a:t>
            </a:r>
            <a:endParaRPr lang="en-US" sz="1850" dirty="0"/>
          </a:p>
        </p:txBody>
      </p:sp>
      <p:sp>
        <p:nvSpPr>
          <p:cNvPr id="10" name="Text 7"/>
          <p:cNvSpPr/>
          <p:nvPr/>
        </p:nvSpPr>
        <p:spPr>
          <a:xfrm>
            <a:off x="8046720" y="4727448"/>
            <a:ext cx="5504688"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Significantly reduces waste in the agricultural sector.</a:t>
            </a:r>
            <a:endParaRPr lang="en-US" sz="18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25</TotalTime>
  <Words>460</Words>
  <Application>Microsoft Office PowerPoint</Application>
  <PresentationFormat>Custom</PresentationFormat>
  <Paragraphs>87</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Tw Cen MT Condensed</vt:lpstr>
      <vt:lpstr>Wingdings 3</vt:lpstr>
      <vt:lpstr>Tw Cen MT</vt:lpstr>
      <vt:lpstr>思源黑体-思源黑体-Medium</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chandana siddamreddy</cp:lastModifiedBy>
  <cp:revision>4</cp:revision>
  <dcterms:created xsi:type="dcterms:W3CDTF">2025-06-25T06:30:14Z</dcterms:created>
  <dcterms:modified xsi:type="dcterms:W3CDTF">2026-02-24T04:11:58Z</dcterms:modified>
</cp:coreProperties>
</file>